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77"/>
    <p:restoredTop sz="94684"/>
  </p:normalViewPr>
  <p:slideViewPr>
    <p:cSldViewPr snapToGrid="0">
      <p:cViewPr varScale="1">
        <p:scale>
          <a:sx n="115" d="100"/>
          <a:sy n="115" d="100"/>
        </p:scale>
        <p:origin x="208"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D1CC5D-4D71-9F41-9917-5DED4353939D}" type="datetimeFigureOut">
              <a:rPr lang="en-US" smtClean="0"/>
              <a:t>1/27/26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127375-BA6D-1F48-B886-E3AD2C66E673}" type="slidenum">
              <a:rPr lang="en-US" smtClean="0"/>
              <a:t>‹#›</a:t>
            </a:fld>
            <a:endParaRPr lang="en-US"/>
          </a:p>
        </p:txBody>
      </p:sp>
    </p:spTree>
    <p:extLst>
      <p:ext uri="{BB962C8B-B14F-4D97-AF65-F5344CB8AC3E}">
        <p14:creationId xmlns:p14="http://schemas.microsoft.com/office/powerpoint/2010/main" val="1563798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ematicanalysis.net/understanding-t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Hello and welcome to my mini action research project, asking the question: How can Developing Kinaesthetic empathy enable a sustainable collaborative approach for new groups working together in theatre Making. </a:t>
            </a:r>
          </a:p>
          <a:p>
            <a:endParaRPr lang="en-US" dirty="0"/>
          </a:p>
          <a:p>
            <a:r>
              <a:rPr lang="en-US" dirty="0"/>
              <a:t>I am a college admissions tutor and associate lecturer, at WCA, as well as a registered dance movement psychotherapist, choreographer and movement director, and </a:t>
            </a:r>
            <a:r>
              <a:rPr lang="en-US" dirty="0" err="1"/>
              <a:t>Kineasthetic</a:t>
            </a:r>
            <a:r>
              <a:rPr lang="en-US" dirty="0"/>
              <a:t> </a:t>
            </a:r>
            <a:r>
              <a:rPr lang="en-US" dirty="0" err="1"/>
              <a:t>Enpathy</a:t>
            </a:r>
            <a:r>
              <a:rPr lang="en-US" dirty="0"/>
              <a:t> is central to my practice.</a:t>
            </a:r>
          </a:p>
        </p:txBody>
      </p:sp>
      <p:sp>
        <p:nvSpPr>
          <p:cNvPr id="4" name="Slide Number Placeholder 3"/>
          <p:cNvSpPr>
            <a:spLocks noGrp="1"/>
          </p:cNvSpPr>
          <p:nvPr>
            <p:ph type="sldNum" sz="quarter" idx="5"/>
          </p:nvPr>
        </p:nvSpPr>
        <p:spPr/>
        <p:txBody>
          <a:bodyPr/>
          <a:lstStyle/>
          <a:p>
            <a:fld id="{16127375-BA6D-1F48-B886-E3AD2C66E673}" type="slidenum">
              <a:rPr lang="en-US" smtClean="0"/>
              <a:t>1</a:t>
            </a:fld>
            <a:endParaRPr lang="en-US"/>
          </a:p>
        </p:txBody>
      </p:sp>
    </p:spTree>
    <p:extLst>
      <p:ext uri="{BB962C8B-B14F-4D97-AF65-F5344CB8AC3E}">
        <p14:creationId xmlns:p14="http://schemas.microsoft.com/office/powerpoint/2010/main" val="4142214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Used in </a:t>
            </a:r>
            <a:r>
              <a:rPr lang="en-US" sz="1200" b="0" i="0" u="none" strike="noStrike" kern="1200" dirty="0">
                <a:solidFill>
                  <a:schemeClr val="tx1"/>
                </a:solidFill>
                <a:effectLst/>
                <a:latin typeface="+mn-lt"/>
                <a:ea typeface="+mn-ea"/>
                <a:cs typeface="+mn-cs"/>
              </a:rPr>
              <a:t>theatre-making, movement direction, intimacy and consent training, and creative arts therapies Kinaesthetic Empathy enables performers and audiences to physically and emotionally resonate with movement., creating a shared embodied experience and non-verbal communication (Reynolds &amp; Reason, 2012).</a:t>
            </a:r>
            <a:endParaRPr lang="en-US" dirty="0"/>
          </a:p>
        </p:txBody>
      </p:sp>
      <p:sp>
        <p:nvSpPr>
          <p:cNvPr id="4" name="Slide Number Placeholder 3"/>
          <p:cNvSpPr>
            <a:spLocks noGrp="1"/>
          </p:cNvSpPr>
          <p:nvPr>
            <p:ph type="sldNum" sz="quarter" idx="5"/>
          </p:nvPr>
        </p:nvSpPr>
        <p:spPr/>
        <p:txBody>
          <a:bodyPr/>
          <a:lstStyle/>
          <a:p>
            <a:fld id="{16127375-BA6D-1F48-B886-E3AD2C66E673}" type="slidenum">
              <a:rPr lang="en-US" smtClean="0"/>
              <a:t>2</a:t>
            </a:fld>
            <a:endParaRPr lang="en-US"/>
          </a:p>
        </p:txBody>
      </p:sp>
    </p:spTree>
    <p:extLst>
      <p:ext uri="{BB962C8B-B14F-4D97-AF65-F5344CB8AC3E}">
        <p14:creationId xmlns:p14="http://schemas.microsoft.com/office/powerpoint/2010/main" val="49982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The project was a series of three workshops, 1 in Oct, Nov &amp; dec respectively, with newly enrolled students on the MA, who were all overseas students. 5 from Mainland </a:t>
            </a:r>
            <a:r>
              <a:rPr lang="en-US" dirty="0" err="1"/>
              <a:t>china</a:t>
            </a:r>
            <a:r>
              <a:rPr lang="en-US" dirty="0"/>
              <a:t>, and one from Europe. All with varying professional experience and practice within theatre making ( should know I interviewed and reviewed their applications).  The workshops sat outside of their curriculum and were not embedded in any unit, but were called for from the course leader  with the intention of  helping the group come together by way of induction. </a:t>
            </a:r>
          </a:p>
        </p:txBody>
      </p:sp>
      <p:sp>
        <p:nvSpPr>
          <p:cNvPr id="4" name="Slide Number Placeholder 3"/>
          <p:cNvSpPr>
            <a:spLocks noGrp="1"/>
          </p:cNvSpPr>
          <p:nvPr>
            <p:ph type="sldNum" sz="quarter" idx="5"/>
          </p:nvPr>
        </p:nvSpPr>
        <p:spPr/>
        <p:txBody>
          <a:bodyPr/>
          <a:lstStyle/>
          <a:p>
            <a:fld id="{16127375-BA6D-1F48-B886-E3AD2C66E673}" type="slidenum">
              <a:rPr lang="en-US" smtClean="0"/>
              <a:t>3</a:t>
            </a:fld>
            <a:endParaRPr lang="en-US"/>
          </a:p>
        </p:txBody>
      </p:sp>
    </p:spTree>
    <p:extLst>
      <p:ext uri="{BB962C8B-B14F-4D97-AF65-F5344CB8AC3E}">
        <p14:creationId xmlns:p14="http://schemas.microsoft.com/office/powerpoint/2010/main" val="2249683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student survey highlighted two points that students found difficult when working together: overcoming language barriers between them, as well as the varying levels of experience in the field.</a:t>
            </a:r>
          </a:p>
          <a:p>
            <a:r>
              <a:rPr lang="en-US" sz="1200" b="0" i="0" kern="1200" dirty="0">
                <a:solidFill>
                  <a:schemeClr val="tx1"/>
                </a:solidFill>
                <a:effectLst/>
                <a:latin typeface="+mn-lt"/>
                <a:ea typeface="+mn-ea"/>
                <a:cs typeface="+mn-cs"/>
              </a:rPr>
              <a:t>This has led to students preferring to work on solo pieces rather than work in an ensemble. However, the course content requires, at times, that students work collaboratively.  </a:t>
            </a:r>
          </a:p>
          <a:p>
            <a:r>
              <a:rPr lang="en-US" sz="1200" b="0" i="0" kern="1200" dirty="0">
                <a:solidFill>
                  <a:schemeClr val="tx1"/>
                </a:solidFill>
                <a:effectLst/>
                <a:latin typeface="+mn-lt"/>
                <a:ea typeface="+mn-ea"/>
                <a:cs typeface="+mn-cs"/>
              </a:rPr>
              <a:t>PG community is small and has expressed a feeling of isolation and not part of the wider academic community at Wimbledon. </a:t>
            </a:r>
          </a:p>
          <a:p>
            <a:r>
              <a:rPr lang="en-US" sz="1200" b="0" i="0" kern="1200" dirty="0">
                <a:solidFill>
                  <a:schemeClr val="tx1"/>
                </a:solidFill>
                <a:effectLst/>
                <a:latin typeface="+mn-lt"/>
                <a:ea typeface="+mn-ea"/>
                <a:cs typeface="+mn-cs"/>
              </a:rPr>
              <a:t>For this course in particular,  low numbers of home students, and high numbers of overseas students ( a ratio of 1:10)* mean that students have a varying level of English as a second language which can cause a lack of cohesion in cohorts  particularly when working within the verbal realm.</a:t>
            </a:r>
          </a:p>
          <a:p>
            <a:r>
              <a:rPr lang="en-US" sz="1200" b="0" i="0" kern="1200" dirty="0">
                <a:solidFill>
                  <a:schemeClr val="tx1"/>
                </a:solidFill>
                <a:effectLst/>
                <a:latin typeface="+mn-lt"/>
                <a:ea typeface="+mn-ea"/>
                <a:cs typeface="+mn-cs"/>
              </a:rPr>
              <a:t>Working with nonverbal communication is important to the subject, as not all theatre making needs to be on a verbal level. (before we communicate though words, we communicate through the body.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Theatre has the potential to explore empathy across differences in culture and experience.</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6127375-BA6D-1F48-B886-E3AD2C66E673}" type="slidenum">
              <a:rPr lang="en-US" smtClean="0"/>
              <a:t>4</a:t>
            </a:fld>
            <a:endParaRPr lang="en-US"/>
          </a:p>
        </p:txBody>
      </p:sp>
    </p:spTree>
    <p:extLst>
      <p:ext uri="{BB962C8B-B14F-4D97-AF65-F5344CB8AC3E}">
        <p14:creationId xmlns:p14="http://schemas.microsoft.com/office/powerpoint/2010/main" val="117601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project is iterative and so follows the spiral you can see. More or less what I imagine in the middle of each spiral is the workshop, and the interview happened between the 2</a:t>
            </a:r>
            <a:r>
              <a:rPr lang="en-US" sz="1200" b="0" i="0" kern="1200" baseline="30000" dirty="0">
                <a:solidFill>
                  <a:schemeClr val="tx1"/>
                </a:solidFill>
                <a:effectLst/>
                <a:latin typeface="+mn-lt"/>
                <a:ea typeface="+mn-ea"/>
                <a:cs typeface="+mn-cs"/>
              </a:rPr>
              <a:t>nd</a:t>
            </a:r>
            <a:r>
              <a:rPr lang="en-US" sz="1200" b="0" i="0" kern="1200" dirty="0">
                <a:solidFill>
                  <a:schemeClr val="tx1"/>
                </a:solidFill>
                <a:effectLst/>
                <a:latin typeface="+mn-lt"/>
                <a:ea typeface="+mn-ea"/>
                <a:cs typeface="+mn-cs"/>
              </a:rPr>
              <a:t> and third workshop.</a:t>
            </a:r>
          </a:p>
          <a:p>
            <a:r>
              <a:rPr lang="en-US" sz="1200" b="0" i="0" kern="1200" dirty="0">
                <a:solidFill>
                  <a:schemeClr val="tx1"/>
                </a:solidFill>
                <a:effectLst/>
                <a:latin typeface="+mn-lt"/>
                <a:ea typeface="+mn-ea"/>
                <a:cs typeface="+mn-cs"/>
              </a:rPr>
              <a:t>Creative research, (as well as practice based research)</a:t>
            </a:r>
          </a:p>
          <a:p>
            <a:r>
              <a:rPr lang="en-US" sz="1200" b="0" i="0" kern="1200" dirty="0">
                <a:solidFill>
                  <a:schemeClr val="tx1"/>
                </a:solidFill>
                <a:effectLst/>
                <a:latin typeface="+mn-lt"/>
                <a:ea typeface="+mn-ea"/>
                <a:cs typeface="+mn-cs"/>
              </a:rPr>
              <a:t>experiential learning (meaning I am continually asking the participants to reflect upon their lived experiences as well as invite embodied reflections ) and the feedback gathered from the students is auto </a:t>
            </a:r>
            <a:r>
              <a:rPr lang="en-US" sz="1200" b="0" i="0" kern="1200" dirty="0" err="1">
                <a:solidFill>
                  <a:schemeClr val="tx1"/>
                </a:solidFill>
                <a:effectLst/>
                <a:latin typeface="+mn-lt"/>
                <a:ea typeface="+mn-ea"/>
                <a:cs typeface="+mn-cs"/>
              </a:rPr>
              <a:t>ethnograpical</a:t>
            </a:r>
            <a:r>
              <a:rPr lang="en-US" sz="1200" b="0" i="0" kern="1200" dirty="0">
                <a:solidFill>
                  <a:schemeClr val="tx1"/>
                </a:solidFill>
                <a:effectLst/>
                <a:latin typeface="+mn-lt"/>
                <a:ea typeface="+mn-ea"/>
                <a:cs typeface="+mn-cs"/>
              </a:rPr>
              <a:t>, as it is coming from their lived experience.  The open space dialogue is an approach I use in reflections between activities as well as check out methods, where, ideally it is a n open space with non judgement to the reflections that arise, as well a non </a:t>
            </a:r>
            <a:r>
              <a:rPr lang="en-US" sz="1200" b="0" i="0" kern="1200" dirty="0" err="1">
                <a:solidFill>
                  <a:schemeClr val="tx1"/>
                </a:solidFill>
                <a:effectLst/>
                <a:latin typeface="+mn-lt"/>
                <a:ea typeface="+mn-ea"/>
                <a:cs typeface="+mn-cs"/>
              </a:rPr>
              <a:t>bhierarquical</a:t>
            </a:r>
            <a:r>
              <a:rPr lang="en-US" sz="1200" b="0" i="0" kern="1200" dirty="0">
                <a:solidFill>
                  <a:schemeClr val="tx1"/>
                </a:solidFill>
                <a:effectLst/>
                <a:latin typeface="+mn-lt"/>
                <a:ea typeface="+mn-ea"/>
                <a:cs typeface="+mn-cs"/>
              </a:rPr>
              <a:t> approach. </a:t>
            </a:r>
            <a:endParaRPr lang="en-US" dirty="0"/>
          </a:p>
        </p:txBody>
      </p:sp>
      <p:sp>
        <p:nvSpPr>
          <p:cNvPr id="4" name="Slide Number Placeholder 3"/>
          <p:cNvSpPr>
            <a:spLocks noGrp="1"/>
          </p:cNvSpPr>
          <p:nvPr>
            <p:ph type="sldNum" sz="quarter" idx="5"/>
          </p:nvPr>
        </p:nvSpPr>
        <p:spPr/>
        <p:txBody>
          <a:bodyPr/>
          <a:lstStyle/>
          <a:p>
            <a:fld id="{16127375-BA6D-1F48-B886-E3AD2C66E673}" type="slidenum">
              <a:rPr lang="en-US" smtClean="0"/>
              <a:t>5</a:t>
            </a:fld>
            <a:endParaRPr lang="en-US"/>
          </a:p>
        </p:txBody>
      </p:sp>
    </p:spTree>
    <p:extLst>
      <p:ext uri="{BB962C8B-B14F-4D97-AF65-F5344CB8AC3E}">
        <p14:creationId xmlns:p14="http://schemas.microsoft.com/office/powerpoint/2010/main" val="366557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I have </a:t>
            </a:r>
            <a:r>
              <a:rPr lang="en-US" sz="1200" b="0" i="0" kern="1200" dirty="0" err="1">
                <a:solidFill>
                  <a:schemeClr val="tx1"/>
                </a:solidFill>
                <a:effectLst/>
                <a:latin typeface="+mn-lt"/>
                <a:ea typeface="+mn-ea"/>
                <a:cs typeface="+mn-cs"/>
              </a:rPr>
              <a:t>analysed</a:t>
            </a:r>
            <a:r>
              <a:rPr lang="en-US" sz="1200" b="0" i="0" kern="1200" dirty="0">
                <a:solidFill>
                  <a:schemeClr val="tx1"/>
                </a:solidFill>
                <a:effectLst/>
                <a:latin typeface="+mn-lt"/>
                <a:ea typeface="+mn-ea"/>
                <a:cs typeface="+mn-cs"/>
              </a:rPr>
              <a:t> data following a thematic reflexive analysis approach (Braun and Clarke. 2021, &amp;, Kara, H. 2015), -looking for patterns of meaning or themes across the data (semi structured interview and student feedback) to address my research question. Reflective Thematic Analysis is considered to be interpretive, created and situated, and therefore speaks to the nature of the project being experiential. More specifically, I am following a “more latent way” meaning that my “coding and theme development report concepts and assumptions underpinning the overt content of the data” (</a:t>
            </a:r>
            <a:r>
              <a:rPr lang="en-US" sz="1200" b="0" i="0" u="none" strike="noStrike" kern="1200" dirty="0">
                <a:solidFill>
                  <a:schemeClr val="tx1"/>
                </a:solidFill>
                <a:effectLst/>
                <a:latin typeface="+mn-lt"/>
                <a:ea typeface="+mn-ea"/>
                <a:cs typeface="+mn-cs"/>
                <a:hlinkClick r:id="rId3"/>
              </a:rPr>
              <a:t>https://www.thematicanalysis.net/understanding-ta/</a:t>
            </a:r>
            <a:r>
              <a:rPr lang="en-US" sz="1200" b="0" i="0" kern="1200" dirty="0">
                <a:solidFill>
                  <a:schemeClr val="tx1"/>
                </a:solidFill>
                <a:effectLst/>
                <a:latin typeface="+mn-lt"/>
                <a:ea typeface="+mn-ea"/>
                <a:cs typeface="+mn-cs"/>
              </a:rPr>
              <a:t>). </a:t>
            </a:r>
          </a:p>
          <a:p>
            <a:pPr rtl="0" fontAlgn="base"/>
            <a:endParaRPr lang="en-US" sz="1200" b="1" i="0" kern="1200" dirty="0">
              <a:solidFill>
                <a:schemeClr val="tx1"/>
              </a:solidFill>
              <a:effectLst/>
              <a:latin typeface="+mn-lt"/>
              <a:ea typeface="+mn-ea"/>
              <a:cs typeface="+mn-cs"/>
            </a:endParaRPr>
          </a:p>
          <a:p>
            <a:pPr rtl="0" fontAlgn="base"/>
            <a:r>
              <a:rPr lang="en-US" sz="1200" b="1" i="0" kern="1200" dirty="0">
                <a:solidFill>
                  <a:schemeClr val="tx1"/>
                </a:solidFill>
                <a:effectLst/>
                <a:latin typeface="+mn-lt"/>
                <a:ea typeface="+mn-ea"/>
                <a:cs typeface="+mn-cs"/>
              </a:rPr>
              <a:t>Space:</a:t>
            </a:r>
            <a:r>
              <a:rPr lang="en-US" sz="1200" b="0" i="0" kern="1200" dirty="0">
                <a:solidFill>
                  <a:schemeClr val="tx1"/>
                </a:solidFill>
                <a:effectLst/>
                <a:latin typeface="+mn-lt"/>
                <a:ea typeface="+mn-ea"/>
                <a:cs typeface="+mn-cs"/>
              </a:rPr>
              <a:t> A lack of dedicated space that students could truly inhabit and shape, limiting their ability to immerse themselves in the work as a cohesive company or within a theatre-making residency model. </a:t>
            </a:r>
          </a:p>
          <a:p>
            <a:pPr rtl="0" fontAlgn="base"/>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Group cohesion:</a:t>
            </a:r>
            <a:r>
              <a:rPr lang="en-US" sz="1200" b="0" i="0" kern="1200" dirty="0">
                <a:solidFill>
                  <a:schemeClr val="tx1"/>
                </a:solidFill>
                <a:effectLst/>
                <a:latin typeface="+mn-lt"/>
                <a:ea typeface="+mn-ea"/>
                <a:cs typeface="+mn-cs"/>
              </a:rPr>
              <a:t> Challenges emerged due to uneven levels of professional experience, dominant voices, and differing cultural norms, which at times inhibited equitable participation and made it difficult for some students to find their place within the group. </a:t>
            </a:r>
          </a:p>
          <a:p>
            <a:pPr rtl="0" fontAlgn="base"/>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Time:</a:t>
            </a:r>
            <a:r>
              <a:rPr lang="en-US" sz="1200" b="0" i="0" kern="1200" dirty="0">
                <a:solidFill>
                  <a:schemeClr val="tx1"/>
                </a:solidFill>
                <a:effectLst/>
                <a:latin typeface="+mn-lt"/>
                <a:ea typeface="+mn-ea"/>
                <a:cs typeface="+mn-cs"/>
              </a:rPr>
              <a:t> Insufficient time to cultivate a collaborative environment or build shared experiences beyond the rehearsal space. </a:t>
            </a:r>
          </a:p>
          <a:p>
            <a:pPr rtl="0" fontAlgn="base"/>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Skills:</a:t>
            </a:r>
            <a:r>
              <a:rPr lang="en-US" sz="1200" b="0" i="0" kern="1200" dirty="0">
                <a:solidFill>
                  <a:schemeClr val="tx1"/>
                </a:solidFill>
                <a:effectLst/>
                <a:latin typeface="+mn-lt"/>
                <a:ea typeface="+mn-ea"/>
                <a:cs typeface="+mn-cs"/>
              </a:rPr>
              <a:t> Limited time to both deliver the curriculum and support skill development for less-experienced students, particularly in foundational practices such as play, voice, and movement. </a:t>
            </a:r>
          </a:p>
          <a:p>
            <a:endParaRPr lang="en-US" dirty="0"/>
          </a:p>
        </p:txBody>
      </p:sp>
      <p:sp>
        <p:nvSpPr>
          <p:cNvPr id="4" name="Slide Number Placeholder 3"/>
          <p:cNvSpPr>
            <a:spLocks noGrp="1"/>
          </p:cNvSpPr>
          <p:nvPr>
            <p:ph type="sldNum" sz="quarter" idx="5"/>
          </p:nvPr>
        </p:nvSpPr>
        <p:spPr/>
        <p:txBody>
          <a:bodyPr/>
          <a:lstStyle/>
          <a:p>
            <a:fld id="{16127375-BA6D-1F48-B886-E3AD2C66E673}" type="slidenum">
              <a:rPr lang="en-US" smtClean="0"/>
              <a:t>6</a:t>
            </a:fld>
            <a:endParaRPr lang="en-US"/>
          </a:p>
        </p:txBody>
      </p:sp>
    </p:spTree>
    <p:extLst>
      <p:ext uri="{BB962C8B-B14F-4D97-AF65-F5344CB8AC3E}">
        <p14:creationId xmlns:p14="http://schemas.microsoft.com/office/powerpoint/2010/main" val="1509425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In general, the students described a sense of feeling more of a group as the workshops went on, as well as one student noting more specifically, moments when the group attuned and listened to one another, and when the group were less cohesive –and more individualistic. This reflection shows that a sufficient level of attunement was reached to be able to differentiate when the group moved cohesively or not, which suggests a high level of kinesthetic empathy was reached.  </a:t>
            </a:r>
          </a:p>
          <a:p>
            <a:pPr rtl="0" fontAlgn="base"/>
            <a:r>
              <a:rPr lang="en-US" sz="1200" b="0" i="0" kern="1200" dirty="0">
                <a:solidFill>
                  <a:schemeClr val="tx1"/>
                </a:solidFill>
                <a:effectLst/>
                <a:latin typeface="+mn-lt"/>
                <a:ea typeface="+mn-ea"/>
                <a:cs typeface="+mn-cs"/>
              </a:rPr>
              <a:t>Themes that emerged from the students' reflections were: </a:t>
            </a:r>
          </a:p>
          <a:p>
            <a:pPr rtl="0" fontAlgn="base"/>
            <a:r>
              <a:rPr lang="en-US" sz="1200" b="1" i="0" kern="1200" dirty="0">
                <a:solidFill>
                  <a:schemeClr val="tx1"/>
                </a:solidFill>
                <a:effectLst/>
                <a:latin typeface="+mn-lt"/>
                <a:ea typeface="+mn-ea"/>
                <a:cs typeface="+mn-cs"/>
              </a:rPr>
              <a:t>Play:</a:t>
            </a:r>
            <a:r>
              <a:rPr lang="en-US" sz="1200" b="0" i="0" kern="1200" dirty="0">
                <a:solidFill>
                  <a:schemeClr val="tx1"/>
                </a:solidFill>
                <a:effectLst/>
                <a:latin typeface="+mn-lt"/>
                <a:ea typeface="+mn-ea"/>
                <a:cs typeface="+mn-cs"/>
              </a:rPr>
              <a:t> The experience encouraged students to return to play and creative exploration. One described play as a form of research, allowing them to “use different angles [physically] to observe” (student Voice) and break habitual bodily patterns, while others described feeling more connected to peers during play. I link this sense of connection to Spolin’s age-old notion of play being democratic participation, as students explored and “researched” with their bodies regardless of differences in theatre-making skills. </a:t>
            </a:r>
          </a:p>
          <a:p>
            <a:pPr rtl="0" fontAlgn="base"/>
            <a:endParaRPr lang="en-US" sz="1200" b="1" i="0" kern="1200" dirty="0">
              <a:solidFill>
                <a:schemeClr val="tx1"/>
              </a:solidFill>
              <a:effectLst/>
              <a:latin typeface="+mn-lt"/>
              <a:ea typeface="+mn-ea"/>
              <a:cs typeface="+mn-cs"/>
            </a:endParaRPr>
          </a:p>
          <a:p>
            <a:pPr rtl="0" fontAlgn="base"/>
            <a:r>
              <a:rPr lang="en-US" sz="1200" b="1" i="0" kern="1200" dirty="0">
                <a:solidFill>
                  <a:schemeClr val="tx1"/>
                </a:solidFill>
                <a:effectLst/>
                <a:latin typeface="+mn-lt"/>
                <a:ea typeface="+mn-ea"/>
                <a:cs typeface="+mn-cs"/>
              </a:rPr>
              <a:t>Feeling</a:t>
            </a:r>
            <a:r>
              <a:rPr lang="en-US" sz="1200" b="0" i="0" kern="1200" dirty="0">
                <a:solidFill>
                  <a:schemeClr val="tx1"/>
                </a:solidFill>
                <a:effectLst/>
                <a:latin typeface="+mn-lt"/>
                <a:ea typeface="+mn-ea"/>
                <a:cs typeface="+mn-cs"/>
              </a:rPr>
              <a:t>: Sensing the other, “listening to the other without just listening but by responding to them”. These reflections point towards empathy by being aware of their emotional state, as well as that of the other.  </a:t>
            </a:r>
          </a:p>
          <a:p>
            <a:pPr rtl="0" fontAlgn="base"/>
            <a:r>
              <a:rPr lang="en-US" sz="1200" b="1" i="0" kern="1200" dirty="0">
                <a:solidFill>
                  <a:schemeClr val="tx1"/>
                </a:solidFill>
                <a:effectLst/>
                <a:latin typeface="+mn-lt"/>
                <a:ea typeface="+mn-ea"/>
                <a:cs typeface="+mn-cs"/>
              </a:rPr>
              <a:t>Mirror:</a:t>
            </a:r>
            <a:r>
              <a:rPr lang="en-US" sz="1200" b="0" i="0" kern="1200" dirty="0">
                <a:solidFill>
                  <a:schemeClr val="tx1"/>
                </a:solidFill>
                <a:effectLst/>
                <a:latin typeface="+mn-lt"/>
                <a:ea typeface="+mn-ea"/>
                <a:cs typeface="+mn-cs"/>
              </a:rPr>
              <a:t> Students frequently reflected on mirroring and attuning to others. While they did not explicitly link this to non-hierarchical practice, the process of responding in real time to another’s improvised movement inherently gives space, voice, and presence to the other, fostering collaborative, non-hierarchical approaches to theatre-making (Bogart &amp; Landau, 2005).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These three themes align with the course leader’s interview, indicating that across the workshops, space was created for a non-hierarchical way of working despite differing levels of experience. The group developed sufficient cohesion to feel safe, enabling students to attune to one another and engage in playful, collaborative exploration </a:t>
            </a:r>
            <a:endParaRPr lang="en-US" dirty="0"/>
          </a:p>
        </p:txBody>
      </p:sp>
      <p:sp>
        <p:nvSpPr>
          <p:cNvPr id="4" name="Slide Number Placeholder 3"/>
          <p:cNvSpPr>
            <a:spLocks noGrp="1"/>
          </p:cNvSpPr>
          <p:nvPr>
            <p:ph type="sldNum" sz="quarter" idx="5"/>
          </p:nvPr>
        </p:nvSpPr>
        <p:spPr/>
        <p:txBody>
          <a:bodyPr/>
          <a:lstStyle/>
          <a:p>
            <a:fld id="{16127375-BA6D-1F48-B886-E3AD2C66E673}" type="slidenum">
              <a:rPr lang="en-US" smtClean="0"/>
              <a:t>7</a:t>
            </a:fld>
            <a:endParaRPr lang="en-US"/>
          </a:p>
        </p:txBody>
      </p:sp>
    </p:spTree>
    <p:extLst>
      <p:ext uri="{BB962C8B-B14F-4D97-AF65-F5344CB8AC3E}">
        <p14:creationId xmlns:p14="http://schemas.microsoft.com/office/powerpoint/2010/main" val="2552981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27375-BA6D-1F48-B886-E3AD2C66E673}" type="slidenum">
              <a:rPr lang="en-US" smtClean="0"/>
              <a:t>9</a:t>
            </a:fld>
            <a:endParaRPr lang="en-US"/>
          </a:p>
        </p:txBody>
      </p:sp>
    </p:spTree>
    <p:extLst>
      <p:ext uri="{BB962C8B-B14F-4D97-AF65-F5344CB8AC3E}">
        <p14:creationId xmlns:p14="http://schemas.microsoft.com/office/powerpoint/2010/main" val="1921637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1/27/26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1/27/26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1/27/26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1/27/26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1/27/26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1/27/26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1/27/26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1/27/26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1/27/26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1/27/26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1/27/26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1/27/26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oi.org/10.1177/089124160628697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3936-A0E0-42D1-20E1-7777B5FDE4B8}"/>
              </a:ext>
            </a:extLst>
          </p:cNvPr>
          <p:cNvSpPr>
            <a:spLocks noGrp="1"/>
          </p:cNvSpPr>
          <p:nvPr>
            <p:ph type="ctrTitle"/>
          </p:nvPr>
        </p:nvSpPr>
        <p:spPr/>
        <p:txBody>
          <a:bodyPr>
            <a:noAutofit/>
          </a:bodyPr>
          <a:lstStyle/>
          <a:p>
            <a:r>
              <a:rPr lang="en-GB" sz="3200" b="1" dirty="0"/>
              <a:t>How can developing Kinaesthetic Empathy enable a sustainable collaborative approach for new groups working together in Theatre Making? </a:t>
            </a:r>
            <a:r>
              <a:rPr lang="en-GB" sz="3200" dirty="0"/>
              <a:t> </a:t>
            </a:r>
            <a:endParaRPr lang="en-US" sz="1800" dirty="0"/>
          </a:p>
        </p:txBody>
      </p:sp>
      <p:sp>
        <p:nvSpPr>
          <p:cNvPr id="3" name="Subtitle 2">
            <a:extLst>
              <a:ext uri="{FF2B5EF4-FFF2-40B4-BE49-F238E27FC236}">
                <a16:creationId xmlns:a16="http://schemas.microsoft.com/office/drawing/2014/main" id="{38CF3BCF-AED1-16BA-E2FE-1EC7BD459E44}"/>
              </a:ext>
            </a:extLst>
          </p:cNvPr>
          <p:cNvSpPr>
            <a:spLocks noGrp="1"/>
          </p:cNvSpPr>
          <p:nvPr>
            <p:ph type="subTitle" idx="1"/>
          </p:nvPr>
        </p:nvSpPr>
        <p:spPr>
          <a:xfrm>
            <a:off x="1371600" y="4778094"/>
            <a:ext cx="9448800" cy="685800"/>
          </a:xfrm>
        </p:spPr>
        <p:txBody>
          <a:bodyPr/>
          <a:lstStyle/>
          <a:p>
            <a:r>
              <a:rPr lang="en-US" dirty="0"/>
              <a:t>Action Research Project Cat Busk</a:t>
            </a:r>
          </a:p>
        </p:txBody>
      </p:sp>
    </p:spTree>
    <p:extLst>
      <p:ext uri="{BB962C8B-B14F-4D97-AF65-F5344CB8AC3E}">
        <p14:creationId xmlns:p14="http://schemas.microsoft.com/office/powerpoint/2010/main" val="3693991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AA99B-221C-25BF-0FBC-EAA10C1CF742}"/>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B4C931EF-0205-F07F-C95E-61B05718A538}"/>
              </a:ext>
            </a:extLst>
          </p:cNvPr>
          <p:cNvSpPr>
            <a:spLocks noGrp="1"/>
          </p:cNvSpPr>
          <p:nvPr>
            <p:ph idx="1"/>
          </p:nvPr>
        </p:nvSpPr>
        <p:spPr/>
        <p:txBody>
          <a:bodyPr>
            <a:normAutofit fontScale="92500"/>
          </a:bodyPr>
          <a:lstStyle/>
          <a:p>
            <a:pPr marL="0" indent="0">
              <a:buNone/>
            </a:pPr>
            <a:r>
              <a:rPr lang="en-US" b="1" dirty="0"/>
              <a:t>Alvesson, M. (2012)</a:t>
            </a:r>
            <a:r>
              <a:rPr lang="en-US" dirty="0"/>
              <a:t> ‘Views on interviews: A skeptical review’, in </a:t>
            </a:r>
            <a:r>
              <a:rPr lang="en-US" i="1" dirty="0"/>
              <a:t>Interpreting Interviews</a:t>
            </a:r>
            <a:r>
              <a:rPr lang="en-US" dirty="0"/>
              <a:t>. London: SAGE Publications Ltd, pp. 9–42.Artpradid,</a:t>
            </a:r>
          </a:p>
          <a:p>
            <a:pPr marL="0" indent="0">
              <a:buNone/>
            </a:pPr>
            <a:r>
              <a:rPr lang="en-US" b="1" dirty="0"/>
              <a:t>Ellis, C.S. and Bochner, A.P. (2006</a:t>
            </a:r>
            <a:r>
              <a:rPr lang="en-US" dirty="0"/>
              <a:t>) ‘Analyzing analytic autoethnography: An autopsy’, </a:t>
            </a:r>
            <a:r>
              <a:rPr lang="en-US" i="1" dirty="0"/>
              <a:t>Journal of Contemporary Ethnography</a:t>
            </a:r>
            <a:r>
              <a:rPr lang="en-US" dirty="0"/>
              <a:t>, 35(4), pp. 429–449. </a:t>
            </a:r>
            <a:r>
              <a:rPr lang="en-US" u="sng" dirty="0">
                <a:hlinkClick r:id="rId2"/>
              </a:rPr>
              <a:t>https://doi.org/10.1177/0891241606286979</a:t>
            </a:r>
            <a:r>
              <a:rPr lang="en-US" dirty="0"/>
              <a:t> Heron &amp; Reason, 2001</a:t>
            </a:r>
          </a:p>
          <a:p>
            <a:pPr marL="0" indent="0">
              <a:buNone/>
            </a:pPr>
            <a:r>
              <a:rPr lang="en-US" b="1" dirty="0"/>
              <a:t>Kara, H. (2015)</a:t>
            </a:r>
            <a:r>
              <a:rPr lang="en-US" dirty="0"/>
              <a:t> </a:t>
            </a:r>
            <a:r>
              <a:rPr lang="en-US" i="1" dirty="0"/>
              <a:t>Creative research methods in the social sciences: A practical guide</a:t>
            </a:r>
            <a:r>
              <a:rPr lang="en-US" dirty="0"/>
              <a:t>. Bristol: Policy Press. Koch, 2020</a:t>
            </a:r>
          </a:p>
          <a:p>
            <a:pPr marL="0" indent="0">
              <a:buNone/>
            </a:pPr>
            <a:r>
              <a:rPr lang="en-US" b="1" dirty="0"/>
              <a:t>Kolb, D.A. (1984) </a:t>
            </a:r>
            <a:r>
              <a:rPr lang="en-US" i="1" dirty="0"/>
              <a:t>Experiential learning: Experience as the source of learning and development</a:t>
            </a:r>
            <a:r>
              <a:rPr lang="en-US" dirty="0"/>
              <a:t>. Englewood Cliffs, NJ: Prentice Hall. </a:t>
            </a:r>
          </a:p>
          <a:p>
            <a:pPr marL="0" indent="0">
              <a:buNone/>
            </a:pPr>
            <a:r>
              <a:rPr lang="en-US" b="1" dirty="0"/>
              <a:t>Parekh-Gaihede, R. (2012) </a:t>
            </a:r>
            <a:r>
              <a:rPr lang="en-US" dirty="0"/>
              <a:t>‘Breaking the Distance: Empathy and Ethical Awareness in Performance’. In: Reynolds, D. and Reason, M. (eds.) </a:t>
            </a:r>
            <a:r>
              <a:rPr lang="en-US" i="1" dirty="0"/>
              <a:t>Kinesthetic Empathy in Creative and Cultural Practices</a:t>
            </a:r>
            <a:r>
              <a:rPr lang="en-US" dirty="0"/>
              <a:t>. Bristol, UK: Intellect Ltd, pp. 177–192.</a:t>
            </a:r>
          </a:p>
        </p:txBody>
      </p:sp>
    </p:spTree>
    <p:extLst>
      <p:ext uri="{BB962C8B-B14F-4D97-AF65-F5344CB8AC3E}">
        <p14:creationId xmlns:p14="http://schemas.microsoft.com/office/powerpoint/2010/main" val="2735855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81F5-B50C-F336-9BAE-74E281E8BF9A}"/>
              </a:ext>
            </a:extLst>
          </p:cNvPr>
          <p:cNvSpPr>
            <a:spLocks noGrp="1"/>
          </p:cNvSpPr>
          <p:nvPr>
            <p:ph type="title"/>
          </p:nvPr>
        </p:nvSpPr>
        <p:spPr>
          <a:xfrm>
            <a:off x="685800" y="764373"/>
            <a:ext cx="10820400" cy="1293028"/>
          </a:xfrm>
        </p:spPr>
        <p:txBody>
          <a:bodyPr/>
          <a:lstStyle/>
          <a:p>
            <a:r>
              <a:rPr lang="en-GB" b="1" dirty="0"/>
              <a:t>Kinaesthetic Empathy in a nut shell</a:t>
            </a:r>
            <a:endParaRPr lang="en-US" dirty="0"/>
          </a:p>
        </p:txBody>
      </p:sp>
      <p:sp>
        <p:nvSpPr>
          <p:cNvPr id="3" name="Content Placeholder 2">
            <a:extLst>
              <a:ext uri="{FF2B5EF4-FFF2-40B4-BE49-F238E27FC236}">
                <a16:creationId xmlns:a16="http://schemas.microsoft.com/office/drawing/2014/main" id="{CF3F06E0-CA96-8CC5-CB89-D50FE3702E8E}"/>
              </a:ext>
            </a:extLst>
          </p:cNvPr>
          <p:cNvSpPr>
            <a:spLocks noGrp="1"/>
          </p:cNvSpPr>
          <p:nvPr>
            <p:ph idx="1"/>
          </p:nvPr>
        </p:nvSpPr>
        <p:spPr/>
        <p:txBody>
          <a:bodyPr/>
          <a:lstStyle/>
          <a:p>
            <a:pPr marL="0" indent="0">
              <a:buNone/>
            </a:pPr>
            <a:r>
              <a:rPr lang="en-US" sz="1800" dirty="0"/>
              <a:t>Kinesthetic empathy is the experience of “placing ourselves ‘inside’ another’s kinesthetic experience” (</a:t>
            </a:r>
            <a:r>
              <a:rPr lang="en-US" sz="1800" dirty="0" err="1"/>
              <a:t>Artpradid</a:t>
            </a:r>
            <a:r>
              <a:rPr lang="en-US" sz="1800" dirty="0"/>
              <a:t>, 2023,p.1).</a:t>
            </a:r>
          </a:p>
          <a:p>
            <a:pPr marL="0" indent="0">
              <a:buNone/>
            </a:pPr>
            <a:endParaRPr lang="en-US" sz="1800" dirty="0"/>
          </a:p>
          <a:p>
            <a:pPr marL="0" indent="0">
              <a:buNone/>
            </a:pPr>
            <a:r>
              <a:rPr lang="en-US" sz="1800" dirty="0"/>
              <a:t>The ability to feel and resonate emotionally and sensorially on the level of the body (with or without words).</a:t>
            </a:r>
          </a:p>
          <a:p>
            <a:pPr marL="0" indent="0">
              <a:buNone/>
            </a:pPr>
            <a:endParaRPr lang="en-US" sz="1800" dirty="0"/>
          </a:p>
          <a:p>
            <a:pPr marL="0" indent="0">
              <a:buNone/>
            </a:pPr>
            <a:endParaRPr lang="en-US" sz="1800" dirty="0"/>
          </a:p>
          <a:p>
            <a:pPr marL="0" indent="0">
              <a:buNone/>
            </a:pPr>
            <a:r>
              <a:rPr lang="en-US" sz="1800" dirty="0"/>
              <a:t>Used in theatre-making, movement direction, intimacy and consent training, and creative arts therapies. Kinaesthetic Empathy enables performers and audiences to physically and emotionally resonate with movement., creating a shared embodied experience and non-verbal communication </a:t>
            </a:r>
            <a:r>
              <a:rPr lang="en-US" sz="1600" dirty="0"/>
              <a:t>(Reynolds &amp; Reason, 2012).</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33137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F0B6-E1EE-2290-D354-5369503AC896}"/>
              </a:ext>
            </a:extLst>
          </p:cNvPr>
          <p:cNvSpPr>
            <a:spLocks noGrp="1"/>
          </p:cNvSpPr>
          <p:nvPr>
            <p:ph type="title"/>
          </p:nvPr>
        </p:nvSpPr>
        <p:spPr/>
        <p:txBody>
          <a:bodyPr/>
          <a:lstStyle/>
          <a:p>
            <a:r>
              <a:rPr lang="en-US" dirty="0"/>
              <a:t>The project</a:t>
            </a:r>
          </a:p>
        </p:txBody>
      </p:sp>
      <p:sp>
        <p:nvSpPr>
          <p:cNvPr id="3" name="Content Placeholder 2">
            <a:extLst>
              <a:ext uri="{FF2B5EF4-FFF2-40B4-BE49-F238E27FC236}">
                <a16:creationId xmlns:a16="http://schemas.microsoft.com/office/drawing/2014/main" id="{CB933C09-6D2F-273D-B6DC-35D90CBF4531}"/>
              </a:ext>
            </a:extLst>
          </p:cNvPr>
          <p:cNvSpPr>
            <a:spLocks noGrp="1"/>
          </p:cNvSpPr>
          <p:nvPr>
            <p:ph idx="1"/>
          </p:nvPr>
        </p:nvSpPr>
        <p:spPr>
          <a:xfrm>
            <a:off x="685800" y="2194560"/>
            <a:ext cx="5011615" cy="4024125"/>
          </a:xfrm>
        </p:spPr>
        <p:txBody>
          <a:bodyPr/>
          <a:lstStyle/>
          <a:p>
            <a:r>
              <a:rPr lang="en-US" dirty="0"/>
              <a:t>Series of 3 workshops with newly enrolled students on an MA students on a Performance.</a:t>
            </a:r>
          </a:p>
          <a:p>
            <a:r>
              <a:rPr lang="en-US" dirty="0"/>
              <a:t>1 semi structured interview.</a:t>
            </a:r>
          </a:p>
        </p:txBody>
      </p:sp>
      <p:pic>
        <p:nvPicPr>
          <p:cNvPr id="5" name="Picture 4" descr="A group of people rolling a skateboard&#10;&#10;AI-generated content may be incorrect.">
            <a:extLst>
              <a:ext uri="{FF2B5EF4-FFF2-40B4-BE49-F238E27FC236}">
                <a16:creationId xmlns:a16="http://schemas.microsoft.com/office/drawing/2014/main" id="{AE881BA6-F8CC-00D4-4162-0AE959E5130F}"/>
              </a:ext>
            </a:extLst>
          </p:cNvPr>
          <p:cNvPicPr>
            <a:picLocks noChangeAspect="1"/>
          </p:cNvPicPr>
          <p:nvPr/>
        </p:nvPicPr>
        <p:blipFill>
          <a:blip r:embed="rId3"/>
          <a:stretch>
            <a:fillRect/>
          </a:stretch>
        </p:blipFill>
        <p:spPr>
          <a:xfrm>
            <a:off x="6611815" y="2162907"/>
            <a:ext cx="5240960" cy="3930720"/>
          </a:xfrm>
          <a:prstGeom prst="rect">
            <a:avLst/>
          </a:prstGeom>
        </p:spPr>
      </p:pic>
    </p:spTree>
    <p:extLst>
      <p:ext uri="{BB962C8B-B14F-4D97-AF65-F5344CB8AC3E}">
        <p14:creationId xmlns:p14="http://schemas.microsoft.com/office/powerpoint/2010/main" val="4152493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34C1-4F90-0B38-9FB6-92E0C98648EF}"/>
              </a:ext>
            </a:extLst>
          </p:cNvPr>
          <p:cNvSpPr>
            <a:spLocks noGrp="1"/>
          </p:cNvSpPr>
          <p:nvPr>
            <p:ph type="title"/>
          </p:nvPr>
        </p:nvSpPr>
        <p:spPr/>
        <p:txBody>
          <a:bodyPr/>
          <a:lstStyle/>
          <a:p>
            <a:r>
              <a:rPr lang="en-US" dirty="0" err="1"/>
              <a:t>Rationalle</a:t>
            </a:r>
            <a:endParaRPr lang="en-US" dirty="0"/>
          </a:p>
        </p:txBody>
      </p:sp>
      <p:sp>
        <p:nvSpPr>
          <p:cNvPr id="3" name="Content Placeholder 2">
            <a:extLst>
              <a:ext uri="{FF2B5EF4-FFF2-40B4-BE49-F238E27FC236}">
                <a16:creationId xmlns:a16="http://schemas.microsoft.com/office/drawing/2014/main" id="{450050E2-3610-7238-F14E-68353B829F64}"/>
              </a:ext>
            </a:extLst>
          </p:cNvPr>
          <p:cNvSpPr>
            <a:spLocks noGrp="1"/>
          </p:cNvSpPr>
          <p:nvPr>
            <p:ph idx="1"/>
          </p:nvPr>
        </p:nvSpPr>
        <p:spPr/>
        <p:txBody>
          <a:bodyPr/>
          <a:lstStyle/>
          <a:p>
            <a:r>
              <a:rPr lang="en-US" dirty="0"/>
              <a:t>Student survey </a:t>
            </a:r>
          </a:p>
          <a:p>
            <a:r>
              <a:rPr lang="en-US" dirty="0"/>
              <a:t>Preference to work solo v’s course content being collaborative.</a:t>
            </a:r>
          </a:p>
          <a:p>
            <a:r>
              <a:rPr lang="en-US" dirty="0"/>
              <a:t>Lack of group cohesion &amp; community.</a:t>
            </a:r>
          </a:p>
          <a:p>
            <a:r>
              <a:rPr lang="en-US" dirty="0"/>
              <a:t>Supporting non verbal modes of communication, and non verbal approaches to  theatre making.</a:t>
            </a:r>
          </a:p>
          <a:p>
            <a:r>
              <a:rPr lang="en-US" dirty="0"/>
              <a:t>Working with kinesthetic empathy  also has the possibility to activate embodied connections with others which, “breakdown monolithic identities by raising awareness of differences within the self ” (</a:t>
            </a:r>
            <a:r>
              <a:rPr lang="en-US" dirty="0" err="1"/>
              <a:t>pg</a:t>
            </a:r>
            <a:r>
              <a:rPr lang="en-US" dirty="0"/>
              <a:t> 320, Parekh-Gaihede’ 2012).  </a:t>
            </a:r>
          </a:p>
          <a:p>
            <a:endParaRPr lang="en-US" dirty="0"/>
          </a:p>
          <a:p>
            <a:endParaRPr lang="en-US" dirty="0"/>
          </a:p>
        </p:txBody>
      </p:sp>
    </p:spTree>
    <p:extLst>
      <p:ext uri="{BB962C8B-B14F-4D97-AF65-F5344CB8AC3E}">
        <p14:creationId xmlns:p14="http://schemas.microsoft.com/office/powerpoint/2010/main" val="3686726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D842F-BC2F-68CE-6EAF-6A29EE225210}"/>
              </a:ext>
            </a:extLst>
          </p:cNvPr>
          <p:cNvSpPr>
            <a:spLocks noGrp="1"/>
          </p:cNvSpPr>
          <p:nvPr>
            <p:ph type="title"/>
          </p:nvPr>
        </p:nvSpPr>
        <p:spPr/>
        <p:txBody>
          <a:bodyPr/>
          <a:lstStyle/>
          <a:p>
            <a:r>
              <a:rPr lang="en-US" dirty="0"/>
              <a:t>Research Methods</a:t>
            </a:r>
          </a:p>
        </p:txBody>
      </p:sp>
      <p:sp>
        <p:nvSpPr>
          <p:cNvPr id="3" name="Content Placeholder 2">
            <a:extLst>
              <a:ext uri="{FF2B5EF4-FFF2-40B4-BE49-F238E27FC236}">
                <a16:creationId xmlns:a16="http://schemas.microsoft.com/office/drawing/2014/main" id="{93AA7EFE-50BB-098A-3AF5-A22BC09575E5}"/>
              </a:ext>
            </a:extLst>
          </p:cNvPr>
          <p:cNvSpPr>
            <a:spLocks noGrp="1"/>
          </p:cNvSpPr>
          <p:nvPr>
            <p:ph idx="1"/>
          </p:nvPr>
        </p:nvSpPr>
        <p:spPr>
          <a:xfrm>
            <a:off x="685800" y="2194560"/>
            <a:ext cx="5410200" cy="4024125"/>
          </a:xfrm>
        </p:spPr>
        <p:txBody>
          <a:bodyPr>
            <a:normAutofit fontScale="92500" lnSpcReduction="10000"/>
          </a:bodyPr>
          <a:lstStyle/>
          <a:p>
            <a:r>
              <a:rPr lang="en-US" dirty="0"/>
              <a:t>Iterative &amp; Qualitative</a:t>
            </a:r>
          </a:p>
          <a:p>
            <a:r>
              <a:rPr lang="en-US" dirty="0"/>
              <a:t>Semi structured Interview (to gain more context surrounding the students and the course)</a:t>
            </a:r>
          </a:p>
          <a:p>
            <a:r>
              <a:rPr lang="en-US" dirty="0"/>
              <a:t>Creative Research Methods:</a:t>
            </a:r>
          </a:p>
          <a:p>
            <a:pPr lvl="1"/>
            <a:r>
              <a:rPr lang="en-US" dirty="0"/>
              <a:t> Auto Ethnographical</a:t>
            </a:r>
          </a:p>
          <a:p>
            <a:pPr lvl="1"/>
            <a:r>
              <a:rPr lang="en-US" dirty="0"/>
              <a:t>Peer interviewing (in real time)</a:t>
            </a:r>
          </a:p>
          <a:p>
            <a:pPr lvl="1"/>
            <a:r>
              <a:rPr lang="en-US" dirty="0"/>
              <a:t>Open space dialogue (Heron &amp; Reason, 2001)</a:t>
            </a:r>
          </a:p>
          <a:p>
            <a:pPr lvl="1"/>
            <a:endParaRPr lang="en-US" dirty="0"/>
          </a:p>
          <a:p>
            <a:pPr lvl="1"/>
            <a:endParaRPr lang="en-US" dirty="0"/>
          </a:p>
          <a:p>
            <a:pPr lvl="1"/>
            <a:endParaRPr lang="en-US" dirty="0"/>
          </a:p>
          <a:p>
            <a:pPr marL="457200" lvl="1" indent="0">
              <a:buNone/>
            </a:pPr>
            <a:r>
              <a:rPr lang="en-US" dirty="0"/>
              <a:t>(Kolb, D.A.,1984, Ellis B 2006, Kara, 2015)</a:t>
            </a:r>
          </a:p>
          <a:p>
            <a:pPr lvl="1"/>
            <a:endParaRPr lang="en-US" dirty="0"/>
          </a:p>
        </p:txBody>
      </p:sp>
      <p:pic>
        <p:nvPicPr>
          <p:cNvPr id="5" name="Picture 4" descr="A diagram of steps in a process&#10;&#10;AI-generated content may be incorrect.">
            <a:extLst>
              <a:ext uri="{FF2B5EF4-FFF2-40B4-BE49-F238E27FC236}">
                <a16:creationId xmlns:a16="http://schemas.microsoft.com/office/drawing/2014/main" id="{60DD435D-5475-454F-ECCF-923FFF4FF30F}"/>
              </a:ext>
            </a:extLst>
          </p:cNvPr>
          <p:cNvPicPr>
            <a:picLocks noChangeAspect="1"/>
          </p:cNvPicPr>
          <p:nvPr/>
        </p:nvPicPr>
        <p:blipFill>
          <a:blip r:embed="rId3"/>
          <a:stretch>
            <a:fillRect/>
          </a:stretch>
        </p:blipFill>
        <p:spPr>
          <a:xfrm>
            <a:off x="6327530" y="2057401"/>
            <a:ext cx="5178670" cy="3452446"/>
          </a:xfrm>
          <a:prstGeom prst="rect">
            <a:avLst/>
          </a:prstGeom>
        </p:spPr>
      </p:pic>
    </p:spTree>
    <p:extLst>
      <p:ext uri="{BB962C8B-B14F-4D97-AF65-F5344CB8AC3E}">
        <p14:creationId xmlns:p14="http://schemas.microsoft.com/office/powerpoint/2010/main" val="3385772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101A3-9C28-5B50-138E-B221E243551E}"/>
              </a:ext>
            </a:extLst>
          </p:cNvPr>
          <p:cNvSpPr>
            <a:spLocks noGrp="1"/>
          </p:cNvSpPr>
          <p:nvPr>
            <p:ph type="title"/>
          </p:nvPr>
        </p:nvSpPr>
        <p:spPr/>
        <p:txBody>
          <a:bodyPr/>
          <a:lstStyle/>
          <a:p>
            <a:r>
              <a:rPr lang="en-US" dirty="0"/>
              <a:t>Project findings</a:t>
            </a:r>
          </a:p>
        </p:txBody>
      </p:sp>
      <p:sp>
        <p:nvSpPr>
          <p:cNvPr id="3" name="Content Placeholder 2">
            <a:extLst>
              <a:ext uri="{FF2B5EF4-FFF2-40B4-BE49-F238E27FC236}">
                <a16:creationId xmlns:a16="http://schemas.microsoft.com/office/drawing/2014/main" id="{D69ED125-9220-E5D9-C70B-E0FE186BA644}"/>
              </a:ext>
            </a:extLst>
          </p:cNvPr>
          <p:cNvSpPr>
            <a:spLocks noGrp="1"/>
          </p:cNvSpPr>
          <p:nvPr>
            <p:ph idx="1"/>
          </p:nvPr>
        </p:nvSpPr>
        <p:spPr>
          <a:xfrm>
            <a:off x="685800" y="2194560"/>
            <a:ext cx="6696307" cy="4024125"/>
          </a:xfrm>
        </p:spPr>
        <p:txBody>
          <a:bodyPr/>
          <a:lstStyle/>
          <a:p>
            <a:endParaRPr lang="en-US" dirty="0"/>
          </a:p>
          <a:p>
            <a:endParaRPr lang="en-US" dirty="0"/>
          </a:p>
          <a:p>
            <a:r>
              <a:rPr lang="en-US" sz="2400" dirty="0"/>
              <a:t>Thematic reflexive analysis approach </a:t>
            </a:r>
            <a:r>
              <a:rPr lang="en-US" sz="1600" dirty="0"/>
              <a:t>(Braun and Clarke. 2021, &amp;, Kara, H. 2015)</a:t>
            </a:r>
            <a:r>
              <a:rPr lang="en-US" sz="2400" dirty="0"/>
              <a:t>,  </a:t>
            </a:r>
            <a:endParaRPr lang="en-US" dirty="0"/>
          </a:p>
          <a:p>
            <a:r>
              <a:rPr lang="en-US" dirty="0"/>
              <a:t>Interview:</a:t>
            </a:r>
          </a:p>
          <a:p>
            <a:pPr lvl="1"/>
            <a:r>
              <a:rPr lang="en-US" dirty="0"/>
              <a:t>Space</a:t>
            </a:r>
          </a:p>
          <a:p>
            <a:pPr lvl="1"/>
            <a:r>
              <a:rPr lang="en-US" dirty="0"/>
              <a:t>Group Cohesion</a:t>
            </a:r>
          </a:p>
          <a:p>
            <a:pPr lvl="1"/>
            <a:r>
              <a:rPr lang="en-US" dirty="0"/>
              <a:t>Time</a:t>
            </a:r>
          </a:p>
          <a:p>
            <a:pPr lvl="1"/>
            <a:r>
              <a:rPr lang="en-US" dirty="0"/>
              <a:t>Skills</a:t>
            </a:r>
          </a:p>
          <a:p>
            <a:pPr lvl="1"/>
            <a:endParaRPr lang="en-US" dirty="0"/>
          </a:p>
          <a:p>
            <a:pPr lvl="1"/>
            <a:endParaRPr lang="en-US" dirty="0"/>
          </a:p>
          <a:p>
            <a:pPr lvl="1"/>
            <a:endParaRPr lang="en-US" dirty="0"/>
          </a:p>
        </p:txBody>
      </p:sp>
      <p:pic>
        <p:nvPicPr>
          <p:cNvPr id="4" name="Picture 3" descr="A group of people standing in a room&#10;&#10;AI-generated content may be incorrect.">
            <a:extLst>
              <a:ext uri="{FF2B5EF4-FFF2-40B4-BE49-F238E27FC236}">
                <a16:creationId xmlns:a16="http://schemas.microsoft.com/office/drawing/2014/main" id="{D47D9FE8-42B7-37DD-63BD-0A57551DA1C0}"/>
              </a:ext>
            </a:extLst>
          </p:cNvPr>
          <p:cNvPicPr>
            <a:picLocks noChangeAspect="1"/>
          </p:cNvPicPr>
          <p:nvPr/>
        </p:nvPicPr>
        <p:blipFill>
          <a:blip r:embed="rId3"/>
          <a:stretch>
            <a:fillRect/>
          </a:stretch>
        </p:blipFill>
        <p:spPr>
          <a:xfrm>
            <a:off x="7585166" y="2522895"/>
            <a:ext cx="4489939" cy="3367454"/>
          </a:xfrm>
          <a:prstGeom prst="rect">
            <a:avLst/>
          </a:prstGeom>
        </p:spPr>
      </p:pic>
    </p:spTree>
    <p:extLst>
      <p:ext uri="{BB962C8B-B14F-4D97-AF65-F5344CB8AC3E}">
        <p14:creationId xmlns:p14="http://schemas.microsoft.com/office/powerpoint/2010/main" val="1519698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5B7A53-96CC-B297-DDE2-E022D4EB87BA}"/>
              </a:ext>
            </a:extLst>
          </p:cNvPr>
          <p:cNvSpPr>
            <a:spLocks noGrp="1"/>
          </p:cNvSpPr>
          <p:nvPr>
            <p:ph idx="1"/>
          </p:nvPr>
        </p:nvSpPr>
        <p:spPr>
          <a:xfrm>
            <a:off x="3521598" y="3952863"/>
            <a:ext cx="4754301" cy="4024125"/>
          </a:xfrm>
        </p:spPr>
        <p:txBody>
          <a:bodyPr>
            <a:normAutofit/>
          </a:bodyPr>
          <a:lstStyle/>
          <a:p>
            <a:pPr marL="0" indent="0" fontAlgn="base">
              <a:buNone/>
            </a:pPr>
            <a:endParaRPr lang="en-US" dirty="0"/>
          </a:p>
          <a:p>
            <a:pPr fontAlgn="base"/>
            <a:r>
              <a:rPr lang="en-US" dirty="0"/>
              <a:t>Play</a:t>
            </a:r>
          </a:p>
          <a:p>
            <a:pPr fontAlgn="base"/>
            <a:r>
              <a:rPr lang="en-US" dirty="0"/>
              <a:t>Feeling</a:t>
            </a:r>
          </a:p>
          <a:p>
            <a:pPr fontAlgn="base"/>
            <a:r>
              <a:rPr lang="en-US" dirty="0"/>
              <a:t>Mirroring</a:t>
            </a:r>
          </a:p>
          <a:p>
            <a:pPr fontAlgn="base"/>
            <a:endParaRPr lang="en-US" dirty="0"/>
          </a:p>
          <a:p>
            <a:pPr fontAlgn="base"/>
            <a:endParaRPr lang="en-US" dirty="0"/>
          </a:p>
          <a:p>
            <a:endParaRPr lang="en-US" dirty="0"/>
          </a:p>
        </p:txBody>
      </p:sp>
      <p:sp>
        <p:nvSpPr>
          <p:cNvPr id="4" name="Title 1">
            <a:extLst>
              <a:ext uri="{FF2B5EF4-FFF2-40B4-BE49-F238E27FC236}">
                <a16:creationId xmlns:a16="http://schemas.microsoft.com/office/drawing/2014/main" id="{F07CCFE4-2FEF-CD47-F70D-510E9B04912C}"/>
              </a:ext>
            </a:extLst>
          </p:cNvPr>
          <p:cNvSpPr>
            <a:spLocks noGrp="1"/>
          </p:cNvSpPr>
          <p:nvPr>
            <p:ph type="title"/>
          </p:nvPr>
        </p:nvSpPr>
        <p:spPr/>
        <p:txBody>
          <a:bodyPr/>
          <a:lstStyle/>
          <a:p>
            <a:r>
              <a:rPr lang="en-US" dirty="0"/>
              <a:t>Project findings</a:t>
            </a:r>
          </a:p>
        </p:txBody>
      </p:sp>
      <p:pic>
        <p:nvPicPr>
          <p:cNvPr id="7" name="Content Placeholder 9" descr="Several pieces of paper with writing on them&#10;&#10;AI-generated content may be incorrect.">
            <a:extLst>
              <a:ext uri="{FF2B5EF4-FFF2-40B4-BE49-F238E27FC236}">
                <a16:creationId xmlns:a16="http://schemas.microsoft.com/office/drawing/2014/main" id="{43DC8F4E-1EB2-E989-92E0-68DA51F0C442}"/>
              </a:ext>
            </a:extLst>
          </p:cNvPr>
          <p:cNvPicPr>
            <a:picLocks noChangeAspect="1"/>
          </p:cNvPicPr>
          <p:nvPr/>
        </p:nvPicPr>
        <p:blipFill>
          <a:blip r:embed="rId3"/>
          <a:stretch>
            <a:fillRect/>
          </a:stretch>
        </p:blipFill>
        <p:spPr>
          <a:xfrm>
            <a:off x="8393191" y="1940707"/>
            <a:ext cx="2566781" cy="4024313"/>
          </a:xfrm>
          <a:prstGeom prst="rect">
            <a:avLst/>
          </a:prstGeom>
        </p:spPr>
      </p:pic>
      <p:sp>
        <p:nvSpPr>
          <p:cNvPr id="9" name="TextBox 8">
            <a:extLst>
              <a:ext uri="{FF2B5EF4-FFF2-40B4-BE49-F238E27FC236}">
                <a16:creationId xmlns:a16="http://schemas.microsoft.com/office/drawing/2014/main" id="{6874C666-B5BB-383E-D4E5-C54AA544732B}"/>
              </a:ext>
            </a:extLst>
          </p:cNvPr>
          <p:cNvSpPr txBox="1"/>
          <p:nvPr/>
        </p:nvSpPr>
        <p:spPr>
          <a:xfrm>
            <a:off x="799098" y="2057401"/>
            <a:ext cx="6099858" cy="1754326"/>
          </a:xfrm>
          <a:prstGeom prst="rect">
            <a:avLst/>
          </a:prstGeom>
          <a:noFill/>
        </p:spPr>
        <p:txBody>
          <a:bodyPr wrap="square">
            <a:spAutoFit/>
          </a:bodyPr>
          <a:lstStyle/>
          <a:p>
            <a:pPr marL="0" indent="0" fontAlgn="base">
              <a:buNone/>
            </a:pPr>
            <a:r>
              <a:rPr lang="en-US" dirty="0"/>
              <a:t>“You can be very Free but at the same time work with the group and create something beautiful together” (Student Voice) </a:t>
            </a:r>
          </a:p>
          <a:p>
            <a:pPr marL="0" indent="0" fontAlgn="base">
              <a:buNone/>
            </a:pPr>
            <a:endParaRPr lang="en-US" dirty="0"/>
          </a:p>
          <a:p>
            <a:pPr marL="0" indent="0" fontAlgn="base">
              <a:buNone/>
            </a:pPr>
            <a:r>
              <a:rPr lang="en-US" dirty="0"/>
              <a:t>“It created an environment of Safety and freedom” (Student Voice) </a:t>
            </a:r>
          </a:p>
        </p:txBody>
      </p:sp>
    </p:spTree>
    <p:extLst>
      <p:ext uri="{BB962C8B-B14F-4D97-AF65-F5344CB8AC3E}">
        <p14:creationId xmlns:p14="http://schemas.microsoft.com/office/powerpoint/2010/main" val="2080833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440A7-A822-59AC-42B9-A3B82178E812}"/>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FAD1401E-3A43-EAD7-9080-6F3E1B753CEF}"/>
              </a:ext>
            </a:extLst>
          </p:cNvPr>
          <p:cNvSpPr>
            <a:spLocks noGrp="1"/>
          </p:cNvSpPr>
          <p:nvPr>
            <p:ph idx="1"/>
          </p:nvPr>
        </p:nvSpPr>
        <p:spPr/>
        <p:txBody>
          <a:bodyPr/>
          <a:lstStyle/>
          <a:p>
            <a:pPr marL="0" indent="0">
              <a:buNone/>
            </a:pPr>
            <a:r>
              <a:rPr lang="en-US" b="1" dirty="0"/>
              <a:t>How can developing Kinaesthetic Empathy enable a sustainable collaborative approach for new groups working together in Theatre Making? </a:t>
            </a:r>
            <a:r>
              <a:rPr lang="en-US" dirty="0"/>
              <a:t> </a:t>
            </a:r>
          </a:p>
          <a:p>
            <a:endParaRPr lang="en-US" dirty="0"/>
          </a:p>
          <a:p>
            <a:pPr marL="0" indent="0">
              <a:buNone/>
            </a:pPr>
            <a:r>
              <a:rPr lang="en-US" dirty="0"/>
              <a:t>By developing skills of mirroring, attunement, and play, students can kinesthetically sense and emotionally connect with one another, fostering an empathetic and cohesive collaborative ensemble process. For this to be sustainable, there needs to be space and time within the curriculum, for students to build upon existing skills and nurture non-hierarchical modes of working as an ensemble.  </a:t>
            </a:r>
          </a:p>
          <a:p>
            <a:endParaRPr lang="en-US" dirty="0"/>
          </a:p>
        </p:txBody>
      </p:sp>
    </p:spTree>
    <p:extLst>
      <p:ext uri="{BB962C8B-B14F-4D97-AF65-F5344CB8AC3E}">
        <p14:creationId xmlns:p14="http://schemas.microsoft.com/office/powerpoint/2010/main" val="4034475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F5D3D-0412-2005-CB8D-5C96C43F8AD4}"/>
              </a:ext>
            </a:extLst>
          </p:cNvPr>
          <p:cNvSpPr>
            <a:spLocks noGrp="1"/>
          </p:cNvSpPr>
          <p:nvPr>
            <p:ph type="title"/>
          </p:nvPr>
        </p:nvSpPr>
        <p:spPr/>
        <p:txBody>
          <a:bodyPr/>
          <a:lstStyle/>
          <a:p>
            <a:r>
              <a:rPr lang="en-US" dirty="0"/>
              <a:t>critique</a:t>
            </a:r>
          </a:p>
        </p:txBody>
      </p:sp>
      <p:sp>
        <p:nvSpPr>
          <p:cNvPr id="3" name="Content Placeholder 2">
            <a:extLst>
              <a:ext uri="{FF2B5EF4-FFF2-40B4-BE49-F238E27FC236}">
                <a16:creationId xmlns:a16="http://schemas.microsoft.com/office/drawing/2014/main" id="{7E3DA820-B7A5-4A79-3586-04309518D2A7}"/>
              </a:ext>
            </a:extLst>
          </p:cNvPr>
          <p:cNvSpPr>
            <a:spLocks noGrp="1"/>
          </p:cNvSpPr>
          <p:nvPr>
            <p:ph idx="1"/>
          </p:nvPr>
        </p:nvSpPr>
        <p:spPr/>
        <p:txBody>
          <a:bodyPr/>
          <a:lstStyle/>
          <a:p>
            <a:r>
              <a:rPr lang="en-US" b="1" dirty="0"/>
              <a:t>A struggle to ask the right questions:</a:t>
            </a:r>
            <a:r>
              <a:rPr lang="en-US" dirty="0"/>
              <a:t>  </a:t>
            </a:r>
          </a:p>
          <a:p>
            <a:r>
              <a:rPr lang="en-US" b="1" dirty="0"/>
              <a:t>Lack of quantitative evidence:</a:t>
            </a:r>
            <a:r>
              <a:rPr lang="en-US" dirty="0"/>
              <a:t>  There is an inherent difficulty in quantifying the subjectivity of non-verbal, embodied processes (Koch, 2020)</a:t>
            </a:r>
          </a:p>
          <a:p>
            <a:r>
              <a:rPr lang="en-US" b="1" dirty="0"/>
              <a:t>Professional Interpretation:</a:t>
            </a:r>
            <a:r>
              <a:rPr lang="en-US" dirty="0"/>
              <a:t> </a:t>
            </a:r>
          </a:p>
          <a:p>
            <a:pPr lvl="1"/>
            <a:r>
              <a:rPr lang="en-US" dirty="0"/>
              <a:t>Semi structured Interview: “romantic” or emotionalist approach, revealing authentic inner perspectives but failing to generate more objective data (Alvesson, 2012)</a:t>
            </a:r>
          </a:p>
          <a:p>
            <a:pPr lvl="1"/>
            <a:r>
              <a:rPr lang="en-US" dirty="0"/>
              <a:t>Student feedback: Lack of critique &amp; unacknowledged power dynamics? (Alvesson, 2012)</a:t>
            </a:r>
          </a:p>
          <a:p>
            <a:pPr lvl="1"/>
            <a:endParaRPr lang="en-US" dirty="0"/>
          </a:p>
        </p:txBody>
      </p:sp>
    </p:spTree>
    <p:extLst>
      <p:ext uri="{BB962C8B-B14F-4D97-AF65-F5344CB8AC3E}">
        <p14:creationId xmlns:p14="http://schemas.microsoft.com/office/powerpoint/2010/main" val="64034159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Vapor Trail</Template>
  <TotalTime>401</TotalTime>
  <Words>1838</Words>
  <Application>Microsoft Macintosh PowerPoint</Application>
  <PresentationFormat>Widescreen</PresentationFormat>
  <Paragraphs>104</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Arial</vt:lpstr>
      <vt:lpstr>Century Gothic</vt:lpstr>
      <vt:lpstr>Vapor Trail</vt:lpstr>
      <vt:lpstr>How can developing Kinaesthetic Empathy enable a sustainable collaborative approach for new groups working together in Theatre Making?  </vt:lpstr>
      <vt:lpstr>Kinaesthetic Empathy in a nut shell</vt:lpstr>
      <vt:lpstr>The project</vt:lpstr>
      <vt:lpstr>Rationalle</vt:lpstr>
      <vt:lpstr>Research Methods</vt:lpstr>
      <vt:lpstr>Project findings</vt:lpstr>
      <vt:lpstr>Project findings</vt:lpstr>
      <vt:lpstr>Conclusions</vt:lpstr>
      <vt:lpstr>critique</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Catherine Busk</dc:creator>
  <cp:lastModifiedBy>Catherine Busk</cp:lastModifiedBy>
  <cp:revision>4</cp:revision>
  <dcterms:created xsi:type="dcterms:W3CDTF">2026-01-25T15:24:39Z</dcterms:created>
  <dcterms:modified xsi:type="dcterms:W3CDTF">2026-01-27T09:52:14Z</dcterms:modified>
</cp:coreProperties>
</file>